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0"/>
  </p:notesMasterIdLst>
  <p:handoutMasterIdLst>
    <p:handoutMasterId r:id="rId51"/>
  </p:handoutMasterIdLst>
  <p:sldIdLst>
    <p:sldId id="256" r:id="rId2"/>
    <p:sldId id="319" r:id="rId3"/>
    <p:sldId id="321" r:id="rId4"/>
    <p:sldId id="260" r:id="rId5"/>
    <p:sldId id="333" r:id="rId6"/>
    <p:sldId id="258" r:id="rId7"/>
    <p:sldId id="312" r:id="rId8"/>
    <p:sldId id="323" r:id="rId9"/>
    <p:sldId id="301" r:id="rId10"/>
    <p:sldId id="335" r:id="rId11"/>
    <p:sldId id="304" r:id="rId12"/>
    <p:sldId id="334" r:id="rId13"/>
    <p:sldId id="305" r:id="rId14"/>
    <p:sldId id="328" r:id="rId15"/>
    <p:sldId id="330" r:id="rId16"/>
    <p:sldId id="307" r:id="rId17"/>
    <p:sldId id="314" r:id="rId18"/>
    <p:sldId id="300" r:id="rId19"/>
    <p:sldId id="324" r:id="rId20"/>
    <p:sldId id="289" r:id="rId21"/>
    <p:sldId id="295" r:id="rId22"/>
    <p:sldId id="294" r:id="rId23"/>
    <p:sldId id="336" r:id="rId24"/>
    <p:sldId id="293" r:id="rId25"/>
    <p:sldId id="291" r:id="rId26"/>
    <p:sldId id="292" r:id="rId27"/>
    <p:sldId id="315" r:id="rId28"/>
    <p:sldId id="318" r:id="rId29"/>
    <p:sldId id="337" r:id="rId30"/>
    <p:sldId id="325" r:id="rId31"/>
    <p:sldId id="286" r:id="rId32"/>
    <p:sldId id="332" r:id="rId33"/>
    <p:sldId id="326" r:id="rId34"/>
    <p:sldId id="310" r:id="rId35"/>
    <p:sldId id="272" r:id="rId36"/>
    <p:sldId id="309" r:id="rId37"/>
    <p:sldId id="311" r:id="rId38"/>
    <p:sldId id="273" r:id="rId39"/>
    <p:sldId id="302" r:id="rId40"/>
    <p:sldId id="331" r:id="rId41"/>
    <p:sldId id="274" r:id="rId42"/>
    <p:sldId id="261" r:id="rId43"/>
    <p:sldId id="262" r:id="rId44"/>
    <p:sldId id="264" r:id="rId45"/>
    <p:sldId id="278" r:id="rId46"/>
    <p:sldId id="316" r:id="rId47"/>
    <p:sldId id="279" r:id="rId48"/>
    <p:sldId id="317" r:id="rId49"/>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35"/>
            <p14:sldId id="304"/>
            <p14:sldId id="334"/>
            <p14:sldId id="305"/>
            <p14:sldId id="328"/>
            <p14:sldId id="330"/>
            <p14:sldId id="307"/>
            <p14:sldId id="314"/>
            <p14:sldId id="300"/>
          </p14:sldIdLst>
        </p14:section>
        <p14:section name="Results" id="{D4876272-DCFB-4840-A217-49AA4AFB24B5}">
          <p14:sldIdLst>
            <p14:sldId id="324"/>
            <p14:sldId id="289"/>
            <p14:sldId id="295"/>
            <p14:sldId id="294"/>
            <p14:sldId id="336"/>
            <p14:sldId id="293"/>
            <p14:sldId id="291"/>
            <p14:sldId id="292"/>
            <p14:sldId id="315"/>
            <p14:sldId id="318"/>
            <p14:sldId id="337"/>
          </p14:sldIdLst>
        </p14:section>
        <p14:section name="Evaluation" id="{E8E05414-9758-4E5F-BB14-F948F863867C}">
          <p14:sldIdLst>
            <p14:sldId id="325"/>
            <p14:sldId id="286"/>
            <p14:sldId id="332"/>
          </p14:sldIdLst>
        </p14:section>
        <p14:section name="Conclusion" id="{5910DA95-3962-488F-934A-97448723AE4C}">
          <p14:sldIdLst>
            <p14:sldId id="326"/>
            <p14:sldId id="310"/>
            <p14:sldId id="272"/>
            <p14:sldId id="309"/>
            <p14:sldId id="311"/>
            <p14:sldId id="273"/>
            <p14:sldId id="302"/>
            <p14:sldId id="331"/>
          </p14:sldIdLst>
        </p14:section>
        <p14:section name="Backup" id="{6A084026-131E-4692-AED0-E4CBC0122119}">
          <p14:sldIdLst>
            <p14:sldId id="274"/>
            <p14:sldId id="261"/>
            <p14:sldId id="262"/>
            <p14:sldId id="264"/>
            <p14:sldId id="278"/>
            <p14:sldId id="316"/>
            <p14:sldId id="279"/>
            <p14:sldId id="317"/>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5230" autoAdjust="0"/>
  </p:normalViewPr>
  <p:slideViewPr>
    <p:cSldViewPr snapToGrid="0">
      <p:cViewPr varScale="1">
        <p:scale>
          <a:sx n="107" d="100"/>
          <a:sy n="107" d="100"/>
        </p:scale>
        <p:origin x="763" y="62"/>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295D25-9ADF-2E9C-4926-D1173456D81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927B0F5-6487-28BF-E70B-ED6FD570B13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07998336-2137-4E4E-8CF3-71B1817B2011}" type="datetimeFigureOut">
              <a:rPr lang="en-US" smtClean="0"/>
              <a:t>8/23/2025</a:t>
            </a:fld>
            <a:endParaRPr lang="en-US"/>
          </a:p>
        </p:txBody>
      </p:sp>
      <p:sp>
        <p:nvSpPr>
          <p:cNvPr id="4" name="Footer Placeholder 3">
            <a:extLst>
              <a:ext uri="{FF2B5EF4-FFF2-40B4-BE49-F238E27FC236}">
                <a16:creationId xmlns:a16="http://schemas.microsoft.com/office/drawing/2014/main" id="{BF71155A-BCFB-BADF-9261-82A603BCB18C}"/>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9E8B13-DE7E-E583-33AC-E75FB1D61854}"/>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9BA2D44-6A67-4395-B7CD-0368181C3B3D}" type="slidenum">
              <a:rPr lang="en-US" smtClean="0"/>
              <a:t>‹#›</a:t>
            </a:fld>
            <a:endParaRPr lang="en-US"/>
          </a:p>
        </p:txBody>
      </p:sp>
    </p:spTree>
    <p:extLst>
      <p:ext uri="{BB962C8B-B14F-4D97-AF65-F5344CB8AC3E}">
        <p14:creationId xmlns:p14="http://schemas.microsoft.com/office/powerpoint/2010/main" val="556203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0AD525F-51D2-27A6-F8F8-B44A529CF46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DD61C74-8EED-760C-00B6-387F747EC69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for moving average, threshold for peak</a:t>
            </a:r>
          </a:p>
        </p:txBody>
      </p:sp>
      <p:sp>
        <p:nvSpPr>
          <p:cNvPr id="219" name="Google Shape;219;g36b3a12114e_2_12:notes">
            <a:extLst>
              <a:ext uri="{FF2B5EF4-FFF2-40B4-BE49-F238E27FC236}">
                <a16:creationId xmlns:a16="http://schemas.microsoft.com/office/drawing/2014/main" id="{4DCA3B67-846E-9530-B4DA-2250A7B0730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530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12ADB0-DBA3-1824-9D90-87C9F6F10AD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2F8FF97-1518-CF2F-ED62-99FE8DEE0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window size for moving average, threshold for peak</a:t>
            </a:r>
          </a:p>
        </p:txBody>
      </p:sp>
      <p:sp>
        <p:nvSpPr>
          <p:cNvPr id="219" name="Google Shape;219;g36b3a12114e_2_12:notes">
            <a:extLst>
              <a:ext uri="{FF2B5EF4-FFF2-40B4-BE49-F238E27FC236}">
                <a16:creationId xmlns:a16="http://schemas.microsoft.com/office/drawing/2014/main" id="{149B42E7-FF9D-3D2B-5009-9B451100C26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53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B0FC681-7398-64CA-E8F5-461542FF1B7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73D5C0D-A376-1D4A-6F73-2C45102C5EB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FE3ADC1B-9E6A-9A95-DF0C-EACBB5E6115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87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82CFA00-B18D-94D4-DED3-452C8034CA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10C8B6FA-66FC-3A13-CE3C-07F508F12CFC}"/>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69DF58A8-4C3F-8AEB-331D-419513DC162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01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endParaRPr lang="de-DE" dirty="0"/>
          </a:p>
          <a:p>
            <a:pPr marL="800100" lvl="1"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36FFA00-45EF-A7A4-52E1-BA10EE09D601}"/>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FD6F2F0D-4A47-7E9F-4D95-E3BB01838FC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8F662CE-FB33-1806-A00D-6C243FFC85B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94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03DCB5A-0172-54A1-1DF4-B1D9DB5051E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251822E-1E04-E8BB-D357-64E60B7551E3}"/>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General Overview of Pipeline</a:t>
            </a:r>
          </a:p>
          <a:p>
            <a:pPr indent="-338400">
              <a:lnSpc>
                <a:spcPct val="95000"/>
              </a:lnSpc>
              <a:spcBef>
                <a:spcPts val="1200"/>
              </a:spcBef>
            </a:pPr>
            <a:endParaRPr lang="en-US" sz="1700" dirty="0">
              <a:latin typeface="+mn-lt"/>
            </a:endParaRP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2D674E15-05D5-C787-5E09-95DF1CA6D18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2553D44-0EC4-4AF9-C042-843D98C7B6E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350A7BB3-A358-6C55-7EBA-1F7FAFC4D52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9A73273-CB94-3646-4892-1BF7AB1A1DC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4799B5B-BF8B-07FA-EA88-98345D725642}"/>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4A6DA33-171D-C194-6EFC-8B8BF2E7311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6E8D7BC-1F68-7A73-77B7-E091199A3FF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F718AC76-2935-1BA7-41DB-CACD208E72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C45AA56C-C424-6FE6-031A-1AB609F695E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pic>
        <p:nvPicPr>
          <p:cNvPr id="3" name="Picture 2">
            <a:extLst>
              <a:ext uri="{FF2B5EF4-FFF2-40B4-BE49-F238E27FC236}">
                <a16:creationId xmlns:a16="http://schemas.microsoft.com/office/drawing/2014/main" id="{AC0C1C20-7742-0B01-93AC-EB4244E05404}"/>
              </a:ext>
            </a:extLst>
          </p:cNvPr>
          <p:cNvPicPr>
            <a:picLocks noChangeAspect="1"/>
          </p:cNvPicPr>
          <p:nvPr/>
        </p:nvPicPr>
        <p:blipFill>
          <a:blip r:embed="rId3"/>
          <a:stretch>
            <a:fillRect/>
          </a:stretch>
        </p:blipFill>
        <p:spPr>
          <a:xfrm>
            <a:off x="1272253" y="1440524"/>
            <a:ext cx="6599492" cy="3048264"/>
          </a:xfrm>
          <a:prstGeom prst="rect">
            <a:avLst/>
          </a:prstGeom>
        </p:spPr>
      </p:pic>
    </p:spTree>
    <p:extLst>
      <p:ext uri="{BB962C8B-B14F-4D97-AF65-F5344CB8AC3E}">
        <p14:creationId xmlns:p14="http://schemas.microsoft.com/office/powerpoint/2010/main" val="142882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BFF1518-A017-B049-FCAF-F6591739E581}"/>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89F3192-41C4-9AF1-2B95-093C5FCC789D}"/>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Moving Average-Based Approach</a:t>
            </a:r>
          </a:p>
          <a:p>
            <a:pPr indent="-338400">
              <a:lnSpc>
                <a:spcPct val="95000"/>
              </a:lnSpc>
              <a:spcBef>
                <a:spcPts val="1200"/>
              </a:spcBef>
            </a:pPr>
            <a:endParaRPr lang="en-US" sz="1700" dirty="0">
              <a:latin typeface="+mn-lt"/>
            </a:endParaRPr>
          </a:p>
          <a:p>
            <a:pPr indent="-338400">
              <a:lnSpc>
                <a:spcPct val="95000"/>
              </a:lnSpc>
              <a:spcBef>
                <a:spcPts val="1200"/>
              </a:spcBef>
            </a:pPr>
            <a:r>
              <a:rPr lang="en-US" sz="1700" dirty="0">
                <a:latin typeface="+mn-lt"/>
              </a:rPr>
              <a:t>Parameters considered:</a:t>
            </a:r>
          </a:p>
          <a:p>
            <a:pPr marL="918900" lvl="1" indent="-342900">
              <a:lnSpc>
                <a:spcPct val="95000"/>
              </a:lnSpc>
              <a:spcBef>
                <a:spcPts val="1200"/>
              </a:spcBef>
              <a:buFont typeface="+mj-lt"/>
              <a:buAutoNum type="arabicPeriod"/>
            </a:pPr>
            <a:r>
              <a:rPr lang="en-US" sz="1543" dirty="0">
                <a:latin typeface="+mn-lt"/>
              </a:rPr>
              <a:t>Window size</a:t>
            </a:r>
          </a:p>
          <a:p>
            <a:pPr marL="918900" lvl="1" indent="-342900">
              <a:lnSpc>
                <a:spcPct val="95000"/>
              </a:lnSpc>
              <a:spcBef>
                <a:spcPts val="1200"/>
              </a:spcBef>
              <a:buFont typeface="+mj-lt"/>
              <a:buAutoNum type="arabicPeriod"/>
            </a:pPr>
            <a:r>
              <a:rPr lang="en-US" sz="1543" dirty="0">
                <a:latin typeface="+mn-lt"/>
              </a:rPr>
              <a:t>Threshold</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118800" indent="0">
              <a:lnSpc>
                <a:spcPct val="95000"/>
              </a:lnSpc>
              <a:spcBef>
                <a:spcPts val="1200"/>
              </a:spcBef>
              <a:buNone/>
            </a:pPr>
            <a:endParaRPr lang="en-US" sz="1700" dirty="0">
              <a:latin typeface="+mn-lt"/>
            </a:endParaRPr>
          </a:p>
        </p:txBody>
      </p:sp>
      <p:grpSp>
        <p:nvGrpSpPr>
          <p:cNvPr id="4" name="Gruppieren 3">
            <a:extLst>
              <a:ext uri="{FF2B5EF4-FFF2-40B4-BE49-F238E27FC236}">
                <a16:creationId xmlns:a16="http://schemas.microsoft.com/office/drawing/2014/main" id="{61431FD8-D846-3402-D06B-7B6AD2E037DD}"/>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AD7D1B9-AA4A-1772-814D-3BEEA704AFA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67638C58-EC27-D907-CA7B-DC874174DE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DC93BF04-559E-7EFD-FA09-2B37905AD9C9}"/>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2E51B632-41F3-92F8-FCCC-56B29E90E18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DD2F3EC-3913-49DA-247C-B25FFD027610}"/>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28BDE05-548A-C3D6-0570-ECD22500A71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1B7FB3F1-09A7-0BDB-F380-31C76DDA662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AC86B86C-01CA-E8F8-637F-7C836E5FAA3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pic>
        <p:nvPicPr>
          <p:cNvPr id="20" name="Picture 19">
            <a:extLst>
              <a:ext uri="{FF2B5EF4-FFF2-40B4-BE49-F238E27FC236}">
                <a16:creationId xmlns:a16="http://schemas.microsoft.com/office/drawing/2014/main" id="{1750857C-887F-C8CF-C411-F2348FBB469A}"/>
              </a:ext>
            </a:extLst>
          </p:cNvPr>
          <p:cNvPicPr>
            <a:picLocks noChangeAspect="1"/>
          </p:cNvPicPr>
          <p:nvPr/>
        </p:nvPicPr>
        <p:blipFill>
          <a:blip r:embed="rId3"/>
          <a:srcRect t="8705"/>
          <a:stretch>
            <a:fillRect/>
          </a:stretch>
        </p:blipFill>
        <p:spPr>
          <a:xfrm>
            <a:off x="4154473" y="1528760"/>
            <a:ext cx="4468879" cy="1879321"/>
          </a:xfrm>
          <a:prstGeom prst="rect">
            <a:avLst/>
          </a:prstGeom>
        </p:spPr>
      </p:pic>
    </p:spTree>
    <p:extLst>
      <p:ext uri="{BB962C8B-B14F-4D97-AF65-F5344CB8AC3E}">
        <p14:creationId xmlns:p14="http://schemas.microsoft.com/office/powerpoint/2010/main" val="1872221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1935692" y="2518291"/>
            <a:ext cx="5272614" cy="1316536"/>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B08B257-E028-AA82-0312-7314F7654658}"/>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D5712FB-FCC4-9F35-705F-B3C4DD30DEC4}"/>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7FA52055-0E52-B5C1-626D-55D8F6DFD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AF13CEA2-E6E6-BD80-D210-97EBB6F75794}"/>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ECF41BD2-007C-5107-3568-3C3B775A4F7D}"/>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13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9" y="712876"/>
            <a:ext cx="4984573"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Forest</a:t>
            </a:r>
          </a:p>
          <a:p>
            <a:pPr indent="-338400">
              <a:lnSpc>
                <a:spcPct val="95000"/>
              </a:lnSpc>
              <a:spcBef>
                <a:spcPts val="1200"/>
              </a:spcBef>
            </a:pPr>
            <a:r>
              <a:rPr lang="en-US" sz="1700" noProof="0" dirty="0">
                <a:latin typeface="+mn-lt"/>
              </a:rPr>
              <a:t>Robust for detecting outliers</a:t>
            </a:r>
          </a:p>
          <a:p>
            <a:pPr indent="-338400">
              <a:lnSpc>
                <a:spcPct val="95000"/>
              </a:lnSpc>
              <a:spcBef>
                <a:spcPts val="1200"/>
              </a:spcBef>
            </a:pPr>
            <a:r>
              <a:rPr lang="en-US" sz="1700" noProof="0" dirty="0">
                <a:latin typeface="+mn-lt"/>
              </a:rPr>
              <a:t>Does not assume the distribution</a:t>
            </a:r>
          </a:p>
          <a:p>
            <a:pPr indent="-338400">
              <a:lnSpc>
                <a:spcPct val="95000"/>
              </a:lnSpc>
              <a:spcBef>
                <a:spcPts val="1200"/>
              </a:spcBef>
            </a:pPr>
            <a:r>
              <a:rPr lang="en-US" sz="1700" noProof="0" dirty="0">
                <a:latin typeface="+mn-lt"/>
              </a:rPr>
              <a:t>However, not built for timeseries data</a:t>
            </a:r>
          </a:p>
        </p:txBody>
      </p:sp>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pic>
        <p:nvPicPr>
          <p:cNvPr id="2050" name="Picture 2">
            <a:extLst>
              <a:ext uri="{FF2B5EF4-FFF2-40B4-BE49-F238E27FC236}">
                <a16:creationId xmlns:a16="http://schemas.microsoft.com/office/drawing/2014/main" id="{AA46DCF9-8505-F131-B817-3D8F724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27" y="1314445"/>
            <a:ext cx="3538530" cy="14073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DE2E3E5-F3E2-9DC4-AE1D-CE9EF38E961A}"/>
              </a:ext>
            </a:extLst>
          </p:cNvPr>
          <p:cNvSpPr>
            <a:spLocks noGrp="1"/>
          </p:cNvSpPr>
          <p:nvPr>
            <p:ph type="ftr" idx="11"/>
          </p:nvPr>
        </p:nvSpPr>
        <p:spPr>
          <a:xfrm>
            <a:off x="158186" y="4732864"/>
            <a:ext cx="8581001" cy="171448"/>
          </a:xfrm>
        </p:spPr>
        <p:txBody>
          <a:bodyPr/>
          <a:lstStyle/>
          <a:p>
            <a:r>
              <a:rPr lang="en-US" dirty="0">
                <a:solidFill>
                  <a:schemeClr val="tx1"/>
                </a:solidFill>
              </a:rPr>
              <a:t>[1] Pandey, P. (2020, November 3). Outlier detection using isolation forests. Machine Learning Geek. https://machinelearninggeek.com/outlier-detection-using-isolation-forests/ </a:t>
            </a:r>
          </a:p>
        </p:txBody>
      </p:sp>
      <p:sp>
        <p:nvSpPr>
          <p:cNvPr id="24" name="Textfeld 19">
            <a:extLst>
              <a:ext uri="{FF2B5EF4-FFF2-40B4-BE49-F238E27FC236}">
                <a16:creationId xmlns:a16="http://schemas.microsoft.com/office/drawing/2014/main" id="{C0B9713C-82D8-DDE9-39D4-E43323787037}"/>
              </a:ext>
            </a:extLst>
          </p:cNvPr>
          <p:cNvSpPr txBox="1"/>
          <p:nvPr/>
        </p:nvSpPr>
        <p:spPr>
          <a:xfrm>
            <a:off x="756174" y="2760026"/>
            <a:ext cx="7832730" cy="353943"/>
          </a:xfrm>
          <a:prstGeom prst="rect">
            <a:avLst/>
          </a:prstGeom>
          <a:noFill/>
        </p:spPr>
        <p:txBody>
          <a:bodyPr wrap="square" rtlCol="0">
            <a:spAutoFit/>
          </a:bodyPr>
          <a:lstStyle/>
          <a:p>
            <a:r>
              <a:rPr lang="en-US" sz="1700" noProof="0" dirty="0">
                <a:latin typeface="+mn-lt"/>
              </a:rPr>
              <a:t>Create features (moving averages, lags, variances)</a:t>
            </a:r>
          </a:p>
        </p:txBody>
      </p:sp>
      <p:sp>
        <p:nvSpPr>
          <p:cNvPr id="25" name="Textfeld 19">
            <a:extLst>
              <a:ext uri="{FF2B5EF4-FFF2-40B4-BE49-F238E27FC236}">
                <a16:creationId xmlns:a16="http://schemas.microsoft.com/office/drawing/2014/main" id="{E627E136-ACC7-BE52-9791-38FD34DD38D9}"/>
              </a:ext>
            </a:extLst>
          </p:cNvPr>
          <p:cNvSpPr txBox="1"/>
          <p:nvPr/>
        </p:nvSpPr>
        <p:spPr>
          <a:xfrm>
            <a:off x="756174" y="3234372"/>
            <a:ext cx="7832730" cy="353943"/>
          </a:xfrm>
          <a:prstGeom prst="rect">
            <a:avLst/>
          </a:prstGeom>
          <a:noFill/>
        </p:spPr>
        <p:txBody>
          <a:bodyPr wrap="square" rtlCol="0">
            <a:spAutoFit/>
          </a:bodyPr>
          <a:lstStyle/>
          <a:p>
            <a:r>
              <a:rPr lang="en-US" sz="1700" noProof="0" dirty="0">
                <a:latin typeface="+mn-lt"/>
              </a:rPr>
              <a:t>Train Isolation Forest</a:t>
            </a:r>
          </a:p>
        </p:txBody>
      </p:sp>
      <p:grpSp>
        <p:nvGrpSpPr>
          <p:cNvPr id="27" name="Group 26">
            <a:extLst>
              <a:ext uri="{FF2B5EF4-FFF2-40B4-BE49-F238E27FC236}">
                <a16:creationId xmlns:a16="http://schemas.microsoft.com/office/drawing/2014/main" id="{24900563-4C70-6602-2448-B44DAFC991A8}"/>
              </a:ext>
            </a:extLst>
          </p:cNvPr>
          <p:cNvGrpSpPr/>
          <p:nvPr/>
        </p:nvGrpSpPr>
        <p:grpSpPr>
          <a:xfrm>
            <a:off x="503983" y="2760026"/>
            <a:ext cx="152198" cy="1559310"/>
            <a:chOff x="501085" y="2896694"/>
            <a:chExt cx="152198" cy="1559310"/>
          </a:xfrm>
        </p:grpSpPr>
        <p:cxnSp>
          <p:nvCxnSpPr>
            <p:cNvPr id="18" name="Gerader Verbinder 50">
              <a:extLst>
                <a:ext uri="{FF2B5EF4-FFF2-40B4-BE49-F238E27FC236}">
                  <a16:creationId xmlns:a16="http://schemas.microsoft.com/office/drawing/2014/main" id="{E997B3B4-6B51-CF53-E938-7A142C58522B}"/>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Gleichschenkliges Dreieck 14">
              <a:extLst>
                <a:ext uri="{FF2B5EF4-FFF2-40B4-BE49-F238E27FC236}">
                  <a16:creationId xmlns:a16="http://schemas.microsoft.com/office/drawing/2014/main" id="{CC4FC5D3-35DF-1752-4D64-436DDE5159A4}"/>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1" name="Ellipse 15">
              <a:extLst>
                <a:ext uri="{FF2B5EF4-FFF2-40B4-BE49-F238E27FC236}">
                  <a16:creationId xmlns:a16="http://schemas.microsoft.com/office/drawing/2014/main" id="{CF73017F-A966-99AC-1011-5066080A695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2" name="Ellipse 16">
              <a:extLst>
                <a:ext uri="{FF2B5EF4-FFF2-40B4-BE49-F238E27FC236}">
                  <a16:creationId xmlns:a16="http://schemas.microsoft.com/office/drawing/2014/main" id="{DEF03DA2-72D5-4C1D-0970-736FA146C83E}"/>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6" name="Ellipse 16">
              <a:extLst>
                <a:ext uri="{FF2B5EF4-FFF2-40B4-BE49-F238E27FC236}">
                  <a16:creationId xmlns:a16="http://schemas.microsoft.com/office/drawing/2014/main" id="{7C9B0F8D-10E8-5C77-751B-36958D61D549}"/>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8" name="Textfeld 19">
            <a:extLst>
              <a:ext uri="{FF2B5EF4-FFF2-40B4-BE49-F238E27FC236}">
                <a16:creationId xmlns:a16="http://schemas.microsoft.com/office/drawing/2014/main" id="{F37532A6-6FB8-3033-FC0A-BF70140860E9}"/>
              </a:ext>
            </a:extLst>
          </p:cNvPr>
          <p:cNvSpPr txBox="1"/>
          <p:nvPr/>
        </p:nvSpPr>
        <p:spPr>
          <a:xfrm>
            <a:off x="756174" y="3708718"/>
            <a:ext cx="7832730" cy="353943"/>
          </a:xfrm>
          <a:prstGeom prst="rect">
            <a:avLst/>
          </a:prstGeom>
          <a:noFill/>
        </p:spPr>
        <p:txBody>
          <a:bodyPr wrap="square" rtlCol="0">
            <a:spAutoFit/>
          </a:bodyPr>
          <a:lstStyle/>
          <a:p>
            <a:r>
              <a:rPr lang="en-US" sz="1700" noProof="0" dirty="0">
                <a:latin typeface="+mn-lt"/>
              </a:rPr>
              <a:t>Score data points and identify peaks</a:t>
            </a:r>
          </a:p>
        </p:txBody>
      </p:sp>
    </p:spTree>
    <p:extLst>
      <p:ext uri="{BB962C8B-B14F-4D97-AF65-F5344CB8AC3E}">
        <p14:creationId xmlns:p14="http://schemas.microsoft.com/office/powerpoint/2010/main" val="408083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695648"/>
            <a:ext cx="6019371"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Model</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163" y="1091646"/>
            <a:ext cx="2735097" cy="250048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17</a:t>
            </a:fld>
            <a:endParaRPr lang="en-US" noProof="0" dirty="0"/>
          </a:p>
        </p:txBody>
      </p:sp>
      <p:sp>
        <p:nvSpPr>
          <p:cNvPr id="2" name="Footer Placeholder 1">
            <a:extLst>
              <a:ext uri="{FF2B5EF4-FFF2-40B4-BE49-F238E27FC236}">
                <a16:creationId xmlns:a16="http://schemas.microsoft.com/office/drawing/2014/main" id="{AA6F06B4-5CD8-4F6A-8264-A3B586547B38}"/>
              </a:ext>
            </a:extLst>
          </p:cNvPr>
          <p:cNvSpPr>
            <a:spLocks noGrp="1"/>
          </p:cNvSpPr>
          <p:nvPr>
            <p:ph type="ftr" idx="11"/>
          </p:nvPr>
        </p:nvSpPr>
        <p:spPr>
          <a:xfrm>
            <a:off x="172363" y="4721234"/>
            <a:ext cx="8686733" cy="233976"/>
          </a:xfrm>
        </p:spPr>
        <p:txBody>
          <a:bodyPr/>
          <a:lstStyle/>
          <a:p>
            <a:r>
              <a:rPr lang="en-US" dirty="0">
                <a:solidFill>
                  <a:schemeClr val="tx1"/>
                </a:solidFill>
              </a:rPr>
              <a:t>[2] Rastogi, D., Johri, P., Donelli, M. et al. Deep learning-integrated MRI brain tumor analysis</a:t>
            </a:r>
          </a:p>
        </p:txBody>
      </p:sp>
      <p:sp>
        <p:nvSpPr>
          <p:cNvPr id="18" name="Textfeld 19">
            <a:extLst>
              <a:ext uri="{FF2B5EF4-FFF2-40B4-BE49-F238E27FC236}">
                <a16:creationId xmlns:a16="http://schemas.microsoft.com/office/drawing/2014/main" id="{0F9ED61D-1D2F-04A3-CA00-2FC20637FA7E}"/>
              </a:ext>
            </a:extLst>
          </p:cNvPr>
          <p:cNvSpPr txBox="1"/>
          <p:nvPr/>
        </p:nvSpPr>
        <p:spPr>
          <a:xfrm>
            <a:off x="841899" y="3015692"/>
            <a:ext cx="7832730" cy="353943"/>
          </a:xfrm>
          <a:prstGeom prst="rect">
            <a:avLst/>
          </a:prstGeom>
          <a:noFill/>
        </p:spPr>
        <p:txBody>
          <a:bodyPr wrap="square" rtlCol="0">
            <a:spAutoFit/>
          </a:bodyPr>
          <a:lstStyle>
            <a:defPPr marR="0" lvl="0" algn="l" rtl="0">
              <a:lnSpc>
                <a:spcPct val="100000"/>
              </a:lnSpc>
              <a:spcBef>
                <a:spcPts val="0"/>
              </a:spcBef>
              <a:spcAft>
                <a:spcPts val="0"/>
              </a:spcAft>
            </a:defPPr>
            <a:lvl1pPr>
              <a:defRPr sz="1700">
                <a:latin typeface="+mn-lt"/>
              </a:defRPr>
            </a:lvl1pPr>
          </a:lstStyle>
          <a:p>
            <a:r>
              <a:rPr lang="en-US" dirty="0"/>
              <a:t>Train encoder–decoder model</a:t>
            </a:r>
          </a:p>
        </p:txBody>
      </p:sp>
      <p:sp>
        <p:nvSpPr>
          <p:cNvPr id="19" name="Textfeld 19">
            <a:extLst>
              <a:ext uri="{FF2B5EF4-FFF2-40B4-BE49-F238E27FC236}">
                <a16:creationId xmlns:a16="http://schemas.microsoft.com/office/drawing/2014/main" id="{308F0DCC-838A-EB53-28AD-333198E3AD03}"/>
              </a:ext>
            </a:extLst>
          </p:cNvPr>
          <p:cNvSpPr txBox="1"/>
          <p:nvPr/>
        </p:nvSpPr>
        <p:spPr>
          <a:xfrm>
            <a:off x="841899" y="3461143"/>
            <a:ext cx="7832730" cy="353943"/>
          </a:xfrm>
          <a:prstGeom prst="rect">
            <a:avLst/>
          </a:prstGeom>
          <a:noFill/>
        </p:spPr>
        <p:txBody>
          <a:bodyPr wrap="square" rtlCol="0">
            <a:spAutoFit/>
          </a:bodyPr>
          <a:lstStyle/>
          <a:p>
            <a:r>
              <a:rPr lang="en-US" sz="1700" noProof="0" dirty="0">
                <a:latin typeface="+mn-lt"/>
              </a:rPr>
              <a:t>Compute reconstruction error</a:t>
            </a:r>
          </a:p>
        </p:txBody>
      </p:sp>
      <p:grpSp>
        <p:nvGrpSpPr>
          <p:cNvPr id="20" name="Group 19">
            <a:extLst>
              <a:ext uri="{FF2B5EF4-FFF2-40B4-BE49-F238E27FC236}">
                <a16:creationId xmlns:a16="http://schemas.microsoft.com/office/drawing/2014/main" id="{200C506F-DD63-2711-7921-DCBC8795F515}"/>
              </a:ext>
            </a:extLst>
          </p:cNvPr>
          <p:cNvGrpSpPr/>
          <p:nvPr/>
        </p:nvGrpSpPr>
        <p:grpSpPr>
          <a:xfrm>
            <a:off x="589708" y="2986797"/>
            <a:ext cx="152198" cy="1559310"/>
            <a:chOff x="501085" y="2896694"/>
            <a:chExt cx="152198" cy="1559310"/>
          </a:xfrm>
        </p:grpSpPr>
        <p:cxnSp>
          <p:nvCxnSpPr>
            <p:cNvPr id="21" name="Gerader Verbinder 50">
              <a:extLst>
                <a:ext uri="{FF2B5EF4-FFF2-40B4-BE49-F238E27FC236}">
                  <a16:creationId xmlns:a16="http://schemas.microsoft.com/office/drawing/2014/main" id="{3C25E222-72BD-BA51-81F9-7F63F48804E3}"/>
                </a:ext>
              </a:extLst>
            </p:cNvPr>
            <p:cNvCxnSpPr>
              <a:cxnSpLocks/>
            </p:cNvCxnSpPr>
            <p:nvPr/>
          </p:nvCxnSpPr>
          <p:spPr>
            <a:xfrm flipH="1">
              <a:off x="575558" y="2896694"/>
              <a:ext cx="3250" cy="149328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2" name="Gleichschenkliges Dreieck 14">
              <a:extLst>
                <a:ext uri="{FF2B5EF4-FFF2-40B4-BE49-F238E27FC236}">
                  <a16:creationId xmlns:a16="http://schemas.microsoft.com/office/drawing/2014/main" id="{DFF293D6-3A56-EDFE-29ED-3ED04334163D}"/>
                </a:ext>
              </a:extLst>
            </p:cNvPr>
            <p:cNvSpPr/>
            <p:nvPr/>
          </p:nvSpPr>
          <p:spPr>
            <a:xfrm rot="10800000">
              <a:off x="501085" y="4323947"/>
              <a:ext cx="152198" cy="132057"/>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3" name="Ellipse 15">
              <a:extLst>
                <a:ext uri="{FF2B5EF4-FFF2-40B4-BE49-F238E27FC236}">
                  <a16:creationId xmlns:a16="http://schemas.microsoft.com/office/drawing/2014/main" id="{9457DA58-2CD7-EFDB-3DF3-764E9262EFFD}"/>
                </a:ext>
              </a:extLst>
            </p:cNvPr>
            <p:cNvSpPr/>
            <p:nvPr/>
          </p:nvSpPr>
          <p:spPr>
            <a:xfrm>
              <a:off x="545472" y="3011521"/>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4" name="Ellipse 16">
              <a:extLst>
                <a:ext uri="{FF2B5EF4-FFF2-40B4-BE49-F238E27FC236}">
                  <a16:creationId xmlns:a16="http://schemas.microsoft.com/office/drawing/2014/main" id="{6BCDC6F2-9227-B11A-6243-1B39EA4666E0}"/>
                </a:ext>
              </a:extLst>
            </p:cNvPr>
            <p:cNvSpPr/>
            <p:nvPr/>
          </p:nvSpPr>
          <p:spPr>
            <a:xfrm>
              <a:off x="538328" y="3502027"/>
              <a:ext cx="77710" cy="52704"/>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25" name="Ellipse 16">
              <a:extLst>
                <a:ext uri="{FF2B5EF4-FFF2-40B4-BE49-F238E27FC236}">
                  <a16:creationId xmlns:a16="http://schemas.microsoft.com/office/drawing/2014/main" id="{33F356A6-38C3-DD51-25CC-A6D12D168C84}"/>
                </a:ext>
              </a:extLst>
            </p:cNvPr>
            <p:cNvSpPr/>
            <p:nvPr/>
          </p:nvSpPr>
          <p:spPr>
            <a:xfrm>
              <a:off x="542532" y="3992532"/>
              <a:ext cx="69303" cy="5965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sp>
        <p:nvSpPr>
          <p:cNvPr id="26" name="Textfeld 19">
            <a:extLst>
              <a:ext uri="{FF2B5EF4-FFF2-40B4-BE49-F238E27FC236}">
                <a16:creationId xmlns:a16="http://schemas.microsoft.com/office/drawing/2014/main" id="{ACA63621-171A-8A22-2D3B-D59A1040B39B}"/>
              </a:ext>
            </a:extLst>
          </p:cNvPr>
          <p:cNvSpPr txBox="1"/>
          <p:nvPr/>
        </p:nvSpPr>
        <p:spPr>
          <a:xfrm>
            <a:off x="841899" y="3935489"/>
            <a:ext cx="7832730" cy="353943"/>
          </a:xfrm>
          <a:prstGeom prst="rect">
            <a:avLst/>
          </a:prstGeom>
          <a:noFill/>
        </p:spPr>
        <p:txBody>
          <a:bodyPr wrap="square" rtlCol="0">
            <a:spAutoFit/>
          </a:bodyPr>
          <a:lstStyle/>
          <a:p>
            <a:r>
              <a:rPr lang="en-US" sz="1700" noProof="0" dirty="0">
                <a:latin typeface="+mn-lt"/>
              </a:rPr>
              <a:t>Identify peaks based on threshold</a:t>
            </a:r>
          </a:p>
        </p:txBody>
      </p:sp>
    </p:spTree>
    <p:extLst>
      <p:ext uri="{BB962C8B-B14F-4D97-AF65-F5344CB8AC3E}">
        <p14:creationId xmlns:p14="http://schemas.microsoft.com/office/powerpoint/2010/main" val="341488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19</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70264" y="902677"/>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2398287489"/>
              </p:ext>
            </p:extLst>
          </p:nvPr>
        </p:nvGraphicFramePr>
        <p:xfrm>
          <a:off x="380528" y="901962"/>
          <a:ext cx="8429460" cy="2768355"/>
        </p:xfrm>
        <a:graphic>
          <a:graphicData uri="http://schemas.openxmlformats.org/drawingml/2006/table">
            <a:tbl>
              <a:tblPr firstRow="1" bandRow="1">
                <a:tableStyleId>{5C22544A-7EE6-4342-B048-85BDC9FD1C3A}</a:tableStyleId>
              </a:tblPr>
              <a:tblGrid>
                <a:gridCol w="1244602">
                  <a:extLst>
                    <a:ext uri="{9D8B030D-6E8A-4147-A177-3AD203B41FA5}">
                      <a16:colId xmlns:a16="http://schemas.microsoft.com/office/drawing/2014/main" val="4273250222"/>
                    </a:ext>
                  </a:extLst>
                </a:gridCol>
                <a:gridCol w="1024299">
                  <a:extLst>
                    <a:ext uri="{9D8B030D-6E8A-4147-A177-3AD203B41FA5}">
                      <a16:colId xmlns:a16="http://schemas.microsoft.com/office/drawing/2014/main" val="2738435818"/>
                    </a:ext>
                  </a:extLst>
                </a:gridCol>
                <a:gridCol w="1472515">
                  <a:extLst>
                    <a:ext uri="{9D8B030D-6E8A-4147-A177-3AD203B41FA5}">
                      <a16:colId xmlns:a16="http://schemas.microsoft.com/office/drawing/2014/main" val="2739909526"/>
                    </a:ext>
                  </a:extLst>
                </a:gridCol>
                <a:gridCol w="1592154">
                  <a:extLst>
                    <a:ext uri="{9D8B030D-6E8A-4147-A177-3AD203B41FA5}">
                      <a16:colId xmlns:a16="http://schemas.microsoft.com/office/drawing/2014/main" val="2179883270"/>
                    </a:ext>
                  </a:extLst>
                </a:gridCol>
                <a:gridCol w="700087">
                  <a:extLst>
                    <a:ext uri="{9D8B030D-6E8A-4147-A177-3AD203B41FA5}">
                      <a16:colId xmlns:a16="http://schemas.microsoft.com/office/drawing/2014/main" val="3509772731"/>
                    </a:ext>
                  </a:extLst>
                </a:gridCol>
                <a:gridCol w="542925">
                  <a:extLst>
                    <a:ext uri="{9D8B030D-6E8A-4147-A177-3AD203B41FA5}">
                      <a16:colId xmlns:a16="http://schemas.microsoft.com/office/drawing/2014/main" val="1354858488"/>
                    </a:ext>
                  </a:extLst>
                </a:gridCol>
                <a:gridCol w="550069">
                  <a:extLst>
                    <a:ext uri="{9D8B030D-6E8A-4147-A177-3AD203B41FA5}">
                      <a16:colId xmlns:a16="http://schemas.microsoft.com/office/drawing/2014/main" val="3551615383"/>
                    </a:ext>
                  </a:extLst>
                </a:gridCol>
                <a:gridCol w="500063">
                  <a:extLst>
                    <a:ext uri="{9D8B030D-6E8A-4147-A177-3AD203B41FA5}">
                      <a16:colId xmlns:a16="http://schemas.microsoft.com/office/drawing/2014/main" val="3767899939"/>
                    </a:ext>
                  </a:extLst>
                </a:gridCol>
                <a:gridCol w="802746">
                  <a:extLst>
                    <a:ext uri="{9D8B030D-6E8A-4147-A177-3AD203B41FA5}">
                      <a16:colId xmlns:a16="http://schemas.microsoft.com/office/drawing/2014/main" val="1581141501"/>
                    </a:ext>
                  </a:extLst>
                </a:gridCol>
              </a:tblGrid>
              <a:tr h="390915">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marR="0" algn="l" rtl="0">
                        <a:lnSpc>
                          <a:spcPct val="100000"/>
                        </a:lnSpc>
                        <a:spcBef>
                          <a:spcPts val="0"/>
                        </a:spcBef>
                        <a:spcAft>
                          <a:spcPts val="0"/>
                        </a:spcAft>
                        <a:buClr>
                          <a:srgbClr val="000000"/>
                        </a:buClr>
                        <a:buFont typeface="Arial"/>
                      </a:pPr>
                      <a:r>
                        <a:rPr lang="en-US" sz="1200" b="1" i="0" u="none" strike="noStrike" cap="none" noProof="0" dirty="0">
                          <a:solidFill>
                            <a:schemeClr val="lt1"/>
                          </a:solidFill>
                          <a:latin typeface="+mn-lt"/>
                          <a:ea typeface="+mn-ea"/>
                          <a:cs typeface="+mn-cs"/>
                          <a:sym typeface="Arial"/>
                        </a:rPr>
                        <a:t>Parameters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pPr marR="0" algn="l" rtl="0">
                        <a:lnSpc>
                          <a:spcPct val="100000"/>
                        </a:lnSpc>
                        <a:spcBef>
                          <a:spcPts val="0"/>
                        </a:spcBef>
                        <a:spcAft>
                          <a:spcPts val="0"/>
                        </a:spcAft>
                        <a:buClr>
                          <a:srgbClr val="000000"/>
                        </a:buClr>
                        <a:buFont typeface="Arial"/>
                      </a:pPr>
                      <a:endParaRPr lang="en-US" sz="1200" b="1" i="0" u="none" strike="noStrike" cap="none" noProof="0" dirty="0">
                        <a:solidFill>
                          <a:schemeClr val="lt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TlToBr w="12700" cmpd="sng">
                      <a:noFill/>
                      <a:prstDash val="solid"/>
                    </a:lnTlToBr>
                    <a:lnBlToTr w="12700" cmpd="sng">
                      <a:noFill/>
                      <a:prstDash val="solid"/>
                    </a:lnBlToTr>
                    <a:solidFill>
                      <a:srgbClr val="0068B4"/>
                    </a:solidFill>
                  </a:tcPr>
                </a:tc>
                <a:tc>
                  <a:txBody>
                    <a:bodyPr/>
                    <a:lstStyle/>
                    <a:p>
                      <a:r>
                        <a:rPr lang="en-US" sz="1200" noProof="0" dirty="0"/>
                        <a:t>PK</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MH</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MP</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PS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GB" sz="1200" noProof="0" dirty="0"/>
                        <a:t>F1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Not app.</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Window = 1250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a:t>Threshold = 2.0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56,111</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1.89</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0.13</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0.40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Epsilon = 3.5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K-Means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K-Clusters = 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R="0" algn="l" rtl="0">
                        <a:lnSpc>
                          <a:spcPct val="100000"/>
                        </a:lnSpc>
                        <a:spcBef>
                          <a:spcPts val="0"/>
                        </a:spcBef>
                        <a:spcAft>
                          <a:spcPts val="0"/>
                        </a:spcAft>
                        <a:buClr>
                          <a:srgbClr val="000000"/>
                        </a:buClr>
                        <a:buFont typeface="Arial"/>
                      </a:pP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TlToBr w="12700" cmpd="sng">
                      <a:noFill/>
                      <a:prstDash val="solid"/>
                    </a:lnTlToBr>
                    <a:lnBlToTr w="12700" cmpd="sng">
                      <a:noFill/>
                      <a:prstDash val="solid"/>
                    </a:lnBlToTr>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Autoencoder</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All cols. </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Latent Dims = 8</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33,600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2.85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0.15</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pPr marR="0" algn="l" rtl="0">
                        <a:lnSpc>
                          <a:spcPct val="100000"/>
                        </a:lnSpc>
                        <a:spcBef>
                          <a:spcPts val="0"/>
                        </a:spcBef>
                        <a:spcAft>
                          <a:spcPts val="0"/>
                        </a:spcAft>
                        <a:buClr>
                          <a:srgbClr val="000000"/>
                        </a:buClr>
                        <a:buFont typeface="Arial"/>
                      </a:pPr>
                      <a:r>
                        <a:rPr lang="en-US" sz="1200" b="0" i="0" u="none" strike="noStrike" cap="none" noProof="0" dirty="0">
                          <a:solidFill>
                            <a:schemeClr val="dk1"/>
                          </a:solidFill>
                          <a:latin typeface="+mn-lt"/>
                          <a:ea typeface="+mn-ea"/>
                          <a:cs typeface="+mn-cs"/>
                          <a:sym typeface="Arial"/>
                        </a:rPr>
                        <a:t>Isolation Forest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Torque</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r>
                        <a:rPr lang="en-GB" sz="1200" b="0" i="0" u="none" strike="noStrike" cap="none" noProof="0" dirty="0">
                          <a:solidFill>
                            <a:schemeClr val="dk1"/>
                          </a:solidFill>
                          <a:latin typeface="+mn-lt"/>
                          <a:ea typeface="+mn-ea"/>
                          <a:cs typeface="+mn-cs"/>
                          <a:sym typeface="Arial"/>
                        </a:rPr>
                        <a:t>Estimators = 100</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b="0" i="0" u="none" strike="noStrike" cap="none" noProof="0" dirty="0">
                          <a:solidFill>
                            <a:schemeClr val="dk1"/>
                          </a:solidFill>
                          <a:latin typeface="+mn-lt"/>
                          <a:ea typeface="+mn-ea"/>
                          <a:cs typeface="+mn-cs"/>
                          <a:sym typeface="Arial"/>
                        </a:rPr>
                        <a:t>Contamination = 0.01</a:t>
                      </a:r>
                      <a:endParaRPr lang="en-US" sz="1200" b="0" i="0" u="none" strike="noStrike" cap="none" noProof="0" dirty="0">
                        <a:solidFill>
                          <a:schemeClr val="dk1"/>
                        </a:solidFill>
                        <a:latin typeface="+mn-lt"/>
                        <a:ea typeface="+mn-ea"/>
                        <a:cs typeface="+mn-cs"/>
                        <a:sym typeface="Arial"/>
                      </a:endParaRP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73,476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4.37</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0.08</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noProof="0" dirty="0"/>
                        <a:t>0.25</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2" name="TextBox 1">
            <a:extLst>
              <a:ext uri="{FF2B5EF4-FFF2-40B4-BE49-F238E27FC236}">
                <a16:creationId xmlns:a16="http://schemas.microsoft.com/office/drawing/2014/main" id="{2104A4E1-6E90-C926-8A18-53B853362571}"/>
              </a:ext>
            </a:extLst>
          </p:cNvPr>
          <p:cNvSpPr txBox="1"/>
          <p:nvPr/>
        </p:nvSpPr>
        <p:spPr>
          <a:xfrm>
            <a:off x="97739" y="4756608"/>
            <a:ext cx="8969050" cy="215444"/>
          </a:xfrm>
          <a:prstGeom prst="rect">
            <a:avLst/>
          </a:prstGeom>
          <a:noFill/>
        </p:spPr>
        <p:txBody>
          <a:bodyPr wrap="square" rtlCol="0">
            <a:spAutoFit/>
          </a:bodyPr>
          <a:lstStyle/>
          <a:p>
            <a:r>
              <a:rPr lang="en-GB" sz="800" dirty="0">
                <a:latin typeface="+mn-lt"/>
                <a:cs typeface="Arial" panose="020B0604020202020204" pitchFamily="34" charset="0"/>
              </a:rPr>
              <a:t>*PK – Peak Count	       MH </a:t>
            </a:r>
            <a:r>
              <a:rPr lang="en-GB" sz="800" dirty="0">
                <a:cs typeface="Arial" panose="020B0604020202020204" pitchFamily="34" charset="0"/>
              </a:rPr>
              <a:t>– Mean Height 	MP – Mean Prominence 	PS – </a:t>
            </a:r>
            <a:r>
              <a:rPr lang="en-GB" sz="800" dirty="0" err="1">
                <a:cs typeface="Arial" panose="020B0604020202020204" pitchFamily="34" charset="0"/>
              </a:rPr>
              <a:t>Peakless</a:t>
            </a:r>
            <a:r>
              <a:rPr lang="en-GB" sz="800" dirty="0">
                <a:cs typeface="Arial" panose="020B0604020202020204" pitchFamily="34" charset="0"/>
              </a:rPr>
              <a:t> Sequences 	F1 – F1 Score based on pseudo labels</a:t>
            </a:r>
            <a:r>
              <a:rPr lang="en-GB" sz="800" dirty="0">
                <a:latin typeface="+mn-lt"/>
                <a:cs typeface="Arial" panose="020B0604020202020204" pitchFamily="34" charset="0"/>
              </a:rPr>
              <a:t> </a:t>
            </a:r>
            <a:endParaRPr lang="en-US" sz="800" dirty="0">
              <a:latin typeface="+mn-lt"/>
              <a:cs typeface="Arial" panose="020B0604020202020204" pitchFamily="34" charset="0"/>
            </a:endParaRPr>
          </a:p>
        </p:txBody>
      </p:sp>
    </p:spTree>
    <p:extLst>
      <p:ext uri="{BB962C8B-B14F-4D97-AF65-F5344CB8AC3E}">
        <p14:creationId xmlns:p14="http://schemas.microsoft.com/office/powerpoint/2010/main" val="393693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4" name="Grafik 3" descr="Ein Bild, das Text, Schrift, Diagramm, Screenshot enthält.&#10;&#10;KI-generierte Inhalte können fehlerhaft sein.">
            <a:extLst>
              <a:ext uri="{FF2B5EF4-FFF2-40B4-BE49-F238E27FC236}">
                <a16:creationId xmlns:a16="http://schemas.microsoft.com/office/drawing/2014/main" id="{4E7FF023-F86B-31C1-3FF9-7E722B45D1B8}"/>
              </a:ext>
            </a:extLst>
          </p:cNvPr>
          <p:cNvPicPr>
            <a:picLocks noChangeAspect="1"/>
          </p:cNvPicPr>
          <p:nvPr/>
        </p:nvPicPr>
        <p:blipFill>
          <a:blip r:embed="rId3"/>
          <a:stretch>
            <a:fillRect/>
          </a:stretch>
        </p:blipFill>
        <p:spPr>
          <a:xfrm>
            <a:off x="4448620" y="752085"/>
            <a:ext cx="4425253" cy="1861696"/>
          </a:xfrm>
          <a:prstGeom prst="rect">
            <a:avLst/>
          </a:prstGeom>
        </p:spPr>
      </p:pic>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4"/>
          <a:stretch>
            <a:fillRect/>
          </a:stretch>
        </p:blipFill>
        <p:spPr>
          <a:xfrm>
            <a:off x="4448620" y="2719366"/>
            <a:ext cx="4410543" cy="1881620"/>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634008F-4839-2509-FF46-F99C514FCFDB}"/>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FCEB41E0-2C56-ABA8-88D2-43DD58269B4B}"/>
              </a:ext>
            </a:extLst>
          </p:cNvPr>
          <p:cNvSpPr txBox="1">
            <a:spLocks/>
          </p:cNvSpPr>
          <p:nvPr/>
        </p:nvSpPr>
        <p:spPr>
          <a:xfrm>
            <a:off x="424293" y="732631"/>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Moving Average-Based Detection </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Minor peaks were undetected</a:t>
            </a:r>
          </a:p>
        </p:txBody>
      </p:sp>
      <p:grpSp>
        <p:nvGrpSpPr>
          <p:cNvPr id="4" name="Gruppieren 3">
            <a:extLst>
              <a:ext uri="{FF2B5EF4-FFF2-40B4-BE49-F238E27FC236}">
                <a16:creationId xmlns:a16="http://schemas.microsoft.com/office/drawing/2014/main" id="{391C2E78-8EA3-9B16-9705-09EBCEE143D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3CD3984-934A-9EBC-897F-42547A084E01}"/>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23B652C4-2F82-FE0C-931C-7E2B844450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BD660619-C6D6-930F-2C96-891D7B7634BB}"/>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09863966-09CB-B6D1-D2A8-07D89752B5AB}"/>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192A73F7-3C00-47B8-EA5F-02D86E924B6B}"/>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83BB430-F280-3D21-565D-3B0AD262C8D8}"/>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AA10836B-74C0-1EB3-4913-DD63A88EC05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30714920-5974-D297-46A2-399744F8ABB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9" name="Picture 18" descr="A graph showing a graph of a city&#10;&#10;AI-generated content may be incorrect.">
            <a:extLst>
              <a:ext uri="{FF2B5EF4-FFF2-40B4-BE49-F238E27FC236}">
                <a16:creationId xmlns:a16="http://schemas.microsoft.com/office/drawing/2014/main" id="{5E84E792-BC50-6B27-8D90-81A09C300995}"/>
              </a:ext>
            </a:extLst>
          </p:cNvPr>
          <p:cNvPicPr>
            <a:picLocks noChangeAspect="1"/>
          </p:cNvPicPr>
          <p:nvPr/>
        </p:nvPicPr>
        <p:blipFill>
          <a:blip r:embed="rId3"/>
          <a:stretch>
            <a:fillRect/>
          </a:stretch>
        </p:blipFill>
        <p:spPr>
          <a:xfrm>
            <a:off x="4381012" y="842853"/>
            <a:ext cx="4518000" cy="1791621"/>
          </a:xfrm>
          <a:prstGeom prst="rect">
            <a:avLst/>
          </a:prstGeom>
        </p:spPr>
      </p:pic>
      <p:pic>
        <p:nvPicPr>
          <p:cNvPr id="21" name="Picture 20" descr="A graph with red and blue lines&#10;&#10;AI-generated content may be incorrect.">
            <a:extLst>
              <a:ext uri="{FF2B5EF4-FFF2-40B4-BE49-F238E27FC236}">
                <a16:creationId xmlns:a16="http://schemas.microsoft.com/office/drawing/2014/main" id="{4321453D-9920-0FC7-B49E-E30F54DEBE16}"/>
              </a:ext>
            </a:extLst>
          </p:cNvPr>
          <p:cNvPicPr>
            <a:picLocks noChangeAspect="1"/>
          </p:cNvPicPr>
          <p:nvPr/>
        </p:nvPicPr>
        <p:blipFill>
          <a:blip r:embed="rId4"/>
          <a:stretch>
            <a:fillRect/>
          </a:stretch>
        </p:blipFill>
        <p:spPr>
          <a:xfrm>
            <a:off x="4381012" y="2876514"/>
            <a:ext cx="4518000" cy="1784983"/>
          </a:xfrm>
          <a:prstGeom prst="rect">
            <a:avLst/>
          </a:prstGeom>
        </p:spPr>
      </p:pic>
    </p:spTree>
    <p:extLst>
      <p:ext uri="{BB962C8B-B14F-4D97-AF65-F5344CB8AC3E}">
        <p14:creationId xmlns:p14="http://schemas.microsoft.com/office/powerpoint/2010/main" val="2140628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 in selected sequences</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pic>
        <p:nvPicPr>
          <p:cNvPr id="21" name="Picture 20" descr="A graph with blue lines and red dots&#10;&#10;AI-generated content may be incorrect.">
            <a:extLst>
              <a:ext uri="{FF2B5EF4-FFF2-40B4-BE49-F238E27FC236}">
                <a16:creationId xmlns:a16="http://schemas.microsoft.com/office/drawing/2014/main" id="{BEE5AECF-A539-C41E-5416-5BC140023DA3}"/>
              </a:ext>
            </a:extLst>
          </p:cNvPr>
          <p:cNvPicPr>
            <a:picLocks noChangeAspect="1"/>
          </p:cNvPicPr>
          <p:nvPr/>
        </p:nvPicPr>
        <p:blipFill>
          <a:blip r:embed="rId3"/>
          <a:stretch>
            <a:fillRect/>
          </a:stretch>
        </p:blipFill>
        <p:spPr>
          <a:xfrm>
            <a:off x="4461998" y="2810213"/>
            <a:ext cx="4518000" cy="1784983"/>
          </a:xfrm>
          <a:prstGeom prst="rect">
            <a:avLst/>
          </a:prstGeom>
        </p:spPr>
      </p:pic>
      <p:pic>
        <p:nvPicPr>
          <p:cNvPr id="27" name="Picture 26" descr="A graph showing a line of blue and red lines&#10;&#10;AI-generated content may be incorrect.">
            <a:extLst>
              <a:ext uri="{FF2B5EF4-FFF2-40B4-BE49-F238E27FC236}">
                <a16:creationId xmlns:a16="http://schemas.microsoft.com/office/drawing/2014/main" id="{59DDE7DD-DA6A-B881-3F25-44815D80A510}"/>
              </a:ext>
            </a:extLst>
          </p:cNvPr>
          <p:cNvPicPr>
            <a:picLocks noChangeAspect="1"/>
          </p:cNvPicPr>
          <p:nvPr/>
        </p:nvPicPr>
        <p:blipFill>
          <a:blip r:embed="rId4"/>
          <a:stretch>
            <a:fillRect/>
          </a:stretch>
        </p:blipFill>
        <p:spPr>
          <a:xfrm>
            <a:off x="4461998" y="885696"/>
            <a:ext cx="4518000" cy="1791621"/>
          </a:xfrm>
          <a:prstGeom prst="rect">
            <a:avLst/>
          </a:prstGeom>
        </p:spPr>
      </p:pic>
    </p:spTree>
    <p:extLst>
      <p:ext uri="{BB962C8B-B14F-4D97-AF65-F5344CB8AC3E}">
        <p14:creationId xmlns:p14="http://schemas.microsoft.com/office/powerpoint/2010/main" val="424605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p>
          <a:p>
            <a:pPr indent="-338400">
              <a:lnSpc>
                <a:spcPct val="95000"/>
              </a:lnSpc>
              <a:spcBef>
                <a:spcPts val="1200"/>
              </a:spcBef>
            </a:pPr>
            <a:r>
              <a:rPr lang="en-US" sz="1700" dirty="0">
                <a:latin typeface="+mn-lt"/>
                <a:sym typeface="Wingdings" panose="05000000000000000000" pitchFamily="2" charset="2"/>
              </a:rPr>
              <a:t>Least performant method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28</a:t>
            </a:fld>
            <a:endParaRPr lang="en-US" noProof="0" dirty="0"/>
          </a:p>
        </p:txBody>
      </p:sp>
      <p:pic>
        <p:nvPicPr>
          <p:cNvPr id="4" name="Picture 3" descr="A graph showing a red line&#10;&#10;AI-generated content may be incorrect.">
            <a:extLst>
              <a:ext uri="{FF2B5EF4-FFF2-40B4-BE49-F238E27FC236}">
                <a16:creationId xmlns:a16="http://schemas.microsoft.com/office/drawing/2014/main" id="{FABB4501-B4A1-154F-5D43-8370704176DB}"/>
              </a:ext>
            </a:extLst>
          </p:cNvPr>
          <p:cNvPicPr>
            <a:picLocks noChangeAspect="1"/>
          </p:cNvPicPr>
          <p:nvPr/>
        </p:nvPicPr>
        <p:blipFill>
          <a:blip r:embed="rId3"/>
          <a:srcRect l="2446" t="6222" b="5832"/>
          <a:stretch>
            <a:fillRect/>
          </a:stretch>
        </p:blipFill>
        <p:spPr>
          <a:xfrm>
            <a:off x="4448247" y="985838"/>
            <a:ext cx="4449600" cy="1585911"/>
          </a:xfrm>
          <a:prstGeom prst="rect">
            <a:avLst/>
          </a:prstGeom>
        </p:spPr>
      </p:pic>
      <p:pic>
        <p:nvPicPr>
          <p:cNvPr id="17" name="Picture 16" descr="A graph showing a graph of a graph&#10;&#10;AI-generated content may be incorrect.">
            <a:extLst>
              <a:ext uri="{FF2B5EF4-FFF2-40B4-BE49-F238E27FC236}">
                <a16:creationId xmlns:a16="http://schemas.microsoft.com/office/drawing/2014/main" id="{E04EA538-C6C9-8D45-27E5-8C6AA48C8325}"/>
              </a:ext>
            </a:extLst>
          </p:cNvPr>
          <p:cNvPicPr>
            <a:picLocks noChangeAspect="1"/>
          </p:cNvPicPr>
          <p:nvPr/>
        </p:nvPicPr>
        <p:blipFill>
          <a:blip r:embed="rId4"/>
          <a:srcRect l="2762" t="6805" b="5532"/>
          <a:stretch>
            <a:fillRect/>
          </a:stretch>
        </p:blipFill>
        <p:spPr>
          <a:xfrm>
            <a:off x="4448247" y="2857500"/>
            <a:ext cx="4449600" cy="1585911"/>
          </a:xfrm>
          <a:prstGeom prst="rect">
            <a:avLst/>
          </a:prstGeom>
        </p:spPr>
      </p:pic>
    </p:spTree>
    <p:extLst>
      <p:ext uri="{BB962C8B-B14F-4D97-AF65-F5344CB8AC3E}">
        <p14:creationId xmlns:p14="http://schemas.microsoft.com/office/powerpoint/2010/main" val="3676016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9F806B5-3A8A-30E9-25D4-399810ABE2F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B89B2A38-D7FF-FA70-C07A-8AFC115F98CF}"/>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 - LSTM </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p>
          <a:p>
            <a:pPr indent="-338400">
              <a:lnSpc>
                <a:spcPct val="95000"/>
              </a:lnSpc>
              <a:spcBef>
                <a:spcPts val="1200"/>
              </a:spcBef>
            </a:pPr>
            <a:r>
              <a:rPr lang="en-US" sz="1700" dirty="0">
                <a:latin typeface="+mn-lt"/>
                <a:sym typeface="Wingdings" panose="05000000000000000000" pitchFamily="2" charset="2"/>
              </a:rPr>
              <a:t>Least performant method</a:t>
            </a:r>
            <a:endParaRPr lang="en-US" sz="1700" noProof="0" dirty="0">
              <a:latin typeface="+mn-lt"/>
            </a:endParaRPr>
          </a:p>
          <a:p>
            <a:pPr indent="-338400">
              <a:lnSpc>
                <a:spcPct val="95000"/>
              </a:lnSpc>
              <a:spcBef>
                <a:spcPts val="1200"/>
              </a:spcBef>
            </a:pPr>
            <a:endParaRPr lang="en-US" sz="1700" noProof="0" dirty="0">
              <a:latin typeface="+mn-lt"/>
            </a:endParaRPr>
          </a:p>
        </p:txBody>
      </p:sp>
      <p:grpSp>
        <p:nvGrpSpPr>
          <p:cNvPr id="5" name="Gruppieren 4">
            <a:extLst>
              <a:ext uri="{FF2B5EF4-FFF2-40B4-BE49-F238E27FC236}">
                <a16:creationId xmlns:a16="http://schemas.microsoft.com/office/drawing/2014/main" id="{DBCD5930-9CE5-FCB6-BF51-E421BA886166}"/>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AC6FD87-F5FD-9B46-EA56-41AE35981B81}"/>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B3262BE2-1F8F-5AA2-D6E9-12D2640274F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6AEE4160-9EB3-F962-D648-0C8A1AD2F74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C05AF96-75FD-4787-9574-17C82567995F}"/>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13AF5425-B772-0688-09A4-63205BB004F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B6B76C6A-2813-F9A5-6126-764170BFF84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E0DDF87D-3EF8-B5EB-2A27-15AE52F88A3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96F5B709-A1C3-DF54-1656-89BA866CA921}"/>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29</a:t>
            </a:fld>
            <a:endParaRPr lang="en-US" noProof="0" dirty="0"/>
          </a:p>
        </p:txBody>
      </p:sp>
    </p:spTree>
    <p:extLst>
      <p:ext uri="{BB962C8B-B14F-4D97-AF65-F5344CB8AC3E}">
        <p14:creationId xmlns:p14="http://schemas.microsoft.com/office/powerpoint/2010/main" val="2938367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30</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noProof="0" dirty="0">
                <a:latin typeface="+mn-lt"/>
              </a:rPr>
              <a:t>Applicability</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noProof="0" dirty="0">
                <a:latin typeface="+mn-lt"/>
              </a:rPr>
              <a:t>Precision and Recall</a:t>
            </a: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31</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solution: Threshold-Based Detection</a:t>
            </a:r>
          </a:p>
          <a:p>
            <a:pPr lvl="0">
              <a:lnSpc>
                <a:spcPct val="114000"/>
              </a:lnSpc>
              <a:spcBef>
                <a:spcPts val="1200"/>
              </a:spcBef>
            </a:pPr>
            <a:r>
              <a:rPr lang="en-US" sz="1700" dirty="0">
                <a:latin typeface="+mn-lt"/>
              </a:rPr>
              <a:t>Feature-processing forces the user to analyze and understand the data, which can already give some insights into the reason for the anomalies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 and recall if the processed input feature is suitable</a:t>
            </a:r>
          </a:p>
          <a:p>
            <a:pPr lvl="0">
              <a:lnSpc>
                <a:spcPct val="114000"/>
              </a:lnSpc>
              <a:spcBef>
                <a:spcPts val="1200"/>
              </a:spcBef>
            </a:pPr>
            <a:r>
              <a:rPr lang="en-US" sz="1700" noProof="0" dirty="0">
                <a:latin typeface="+mn-lt"/>
              </a:rPr>
              <a:t>Str</a:t>
            </a:r>
            <a:r>
              <a:rPr lang="en-US" sz="1700" dirty="0" err="1">
                <a:latin typeface="+mn-lt"/>
              </a:rPr>
              <a:t>uggles</a:t>
            </a:r>
            <a:r>
              <a:rPr lang="en-US" sz="1700" noProof="0" dirty="0">
                <a:latin typeface="+mn-lt"/>
              </a:rPr>
              <a:t> to generalize on raw peak data</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33</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AB527E6-D6F5-6E75-775F-47CDCC265D80}"/>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B40CEE1-4F0A-9B8C-A830-3A1EBE65601B}"/>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r>
              <a:rPr lang="en-US" sz="1700" noProof="0" dirty="0">
                <a:latin typeface="+mn-lt"/>
              </a:rPr>
              <a:t>Start with a simple method</a:t>
            </a:r>
          </a:p>
          <a:p>
            <a:pPr lvl="0" indent="-336550">
              <a:lnSpc>
                <a:spcPct val="115000"/>
              </a:lnSpc>
              <a:spcBef>
                <a:spcPts val="1200"/>
              </a:spcBef>
              <a:buSzPts val="1700"/>
            </a:pPr>
            <a:r>
              <a:rPr lang="en-US" sz="1700" noProof="0" dirty="0">
                <a:latin typeface="+mn-lt"/>
              </a:rPr>
              <a:t>Develop suitable input features</a:t>
            </a:r>
          </a:p>
          <a:p>
            <a:pPr lvl="0" indent="-336550">
              <a:lnSpc>
                <a:spcPct val="115000"/>
              </a:lnSpc>
              <a:spcBef>
                <a:spcPts val="1200"/>
              </a:spcBef>
              <a:buSzPts val="1700"/>
            </a:pPr>
            <a:r>
              <a:rPr lang="en-US" sz="1700" dirty="0">
                <a:latin typeface="+mn-lt"/>
              </a:rPr>
              <a:t>Optimize the parameters</a:t>
            </a:r>
            <a:endParaRPr lang="en-US" sz="1700" noProof="0" dirty="0">
              <a:latin typeface="+mn-lt"/>
            </a:endParaRPr>
          </a:p>
          <a:p>
            <a:pPr lvl="0" indent="-336550">
              <a:lnSpc>
                <a:spcPct val="115000"/>
              </a:lnSpc>
              <a:spcBef>
                <a:spcPts val="1200"/>
              </a:spcBef>
              <a:buSzPts val="1700"/>
            </a:pPr>
            <a:r>
              <a:rPr lang="en-US" sz="1700" dirty="0">
                <a:latin typeface="+mn-lt"/>
              </a:rPr>
              <a:t>Continue with a more complex approach</a:t>
            </a:r>
            <a:endParaRPr lang="en-US" sz="1700" noProof="0" dirty="0">
              <a:latin typeface="+mn-lt"/>
            </a:endParaRPr>
          </a:p>
        </p:txBody>
      </p:sp>
      <p:grpSp>
        <p:nvGrpSpPr>
          <p:cNvPr id="4" name="Gruppieren 3">
            <a:extLst>
              <a:ext uri="{FF2B5EF4-FFF2-40B4-BE49-F238E27FC236}">
                <a16:creationId xmlns:a16="http://schemas.microsoft.com/office/drawing/2014/main" id="{9997EE15-5EBF-E16F-1BA9-3428C56AE14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6AA4B14-20D8-CC20-64C4-6A0AEF4C704A}"/>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ABD8BFA8-E1E0-D385-30B3-308F76D537A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17FBE80-AF25-F00E-437D-0F1C8C46B13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1260ED6F-A76A-5F09-97FA-F1AB69D31F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B101BD4-6CCB-825A-EA47-B33FDD4976DD}"/>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1B9366B3-4FD1-CD03-AE43-ED6E3B464934}"/>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A7555FB1-10B0-22E7-CDA7-339465540F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C6334647-7453-7C1F-0AFF-1991F030311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
        <p:nvSpPr>
          <p:cNvPr id="2" name="Google Shape;222;p17">
            <a:extLst>
              <a:ext uri="{FF2B5EF4-FFF2-40B4-BE49-F238E27FC236}">
                <a16:creationId xmlns:a16="http://schemas.microsoft.com/office/drawing/2014/main" id="{E5CA527A-63A1-BB53-A312-B1B49E40C785}"/>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68993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 (speed setpoint from the trajectory planner to the motor controller)</a:t>
            </a:r>
          </a:p>
          <a:p>
            <a:pPr lvl="0" indent="-336550">
              <a:lnSpc>
                <a:spcPct val="115000"/>
              </a:lnSpc>
              <a:spcBef>
                <a:spcPts val="1200"/>
              </a:spcBef>
              <a:buSzPts val="1700"/>
            </a:pPr>
            <a:r>
              <a:rPr lang="en-US" sz="1700" noProof="0" dirty="0">
                <a:latin typeface="+mn-lt"/>
              </a:rPr>
              <a:t>Sharp edges in the speed setpoint seem to cause the peaks in the current</a:t>
            </a:r>
          </a:p>
          <a:p>
            <a:pPr lvl="0" indent="-336550">
              <a:lnSpc>
                <a:spcPct val="115000"/>
              </a:lnSpc>
              <a:spcBef>
                <a:spcPts val="1200"/>
              </a:spcBef>
              <a:buSzPts val="1700"/>
            </a:pPr>
            <a:r>
              <a:rPr lang="en-US" sz="1700" noProof="0" dirty="0">
                <a:latin typeface="+mn-lt"/>
              </a:rPr>
              <a:t>There seems to be a bug within the planning unit</a:t>
            </a:r>
          </a:p>
          <a:p>
            <a:pPr lvl="1" indent="-336550">
              <a:lnSpc>
                <a:spcPct val="115000"/>
              </a:lnSpc>
              <a:spcBef>
                <a:spcPts val="1200"/>
              </a:spcBef>
              <a:buSzPts val="1700"/>
            </a:pPr>
            <a:r>
              <a:rPr lang="en-US" sz="1543" noProof="0" dirty="0">
                <a:latin typeface="+mn-lt"/>
              </a:rPr>
              <a:t>Spindle signal looks like a discrete signal with hard edges (instead of smooth, continuous transitions</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
        <p:nvSpPr>
          <p:cNvPr id="2" name="Google Shape;222;p17">
            <a:extLst>
              <a:ext uri="{FF2B5EF4-FFF2-40B4-BE49-F238E27FC236}">
                <a16:creationId xmlns:a16="http://schemas.microsoft.com/office/drawing/2014/main" id="{DF428FC8-6BC7-9321-F260-4E17FACE3554}"/>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36</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Rescale the signals by a material-specific factor to align dynamics in the current caused by normal workload within the same zone to improve generalization</a:t>
            </a:r>
          </a:p>
          <a:p>
            <a:pPr lvl="0" indent="-336550">
              <a:lnSpc>
                <a:spcPct val="115000"/>
              </a:lnSpc>
              <a:spcBef>
                <a:spcPts val="1200"/>
              </a:spcBef>
              <a:buSzPts val="1700"/>
            </a:pPr>
            <a:r>
              <a:rPr lang="en-US" sz="1700" noProof="0" dirty="0">
                <a:latin typeface="+mn-lt"/>
              </a:rPr>
              <a:t>Consider both the width of each peak and its proximity to neighboring peaks</a:t>
            </a:r>
          </a:p>
          <a:p>
            <a:pPr lvl="0" indent="-336550">
              <a:lnSpc>
                <a:spcPct val="115000"/>
              </a:lnSpc>
              <a:spcBef>
                <a:spcPts val="1200"/>
              </a:spcBef>
              <a:buSzPts val="1700"/>
            </a:pPr>
            <a:r>
              <a:rPr lang="en-US" sz="1700" noProof="0" dirty="0">
                <a:latin typeface="+mn-lt"/>
              </a:rPr>
              <a:t>Apply smoothing to the signal to filter noise and remove unsignificant peaks</a:t>
            </a:r>
          </a:p>
          <a:p>
            <a:pPr lvl="0" indent="-336550">
              <a:lnSpc>
                <a:spcPct val="115000"/>
              </a:lnSpc>
              <a:spcBef>
                <a:spcPts val="1200"/>
              </a:spcBef>
              <a:buSzPts val="1700"/>
            </a:pPr>
            <a:r>
              <a:rPr lang="en-US" sz="1700" noProof="0" dirty="0">
                <a:latin typeface="+mn-lt"/>
              </a:rPr>
              <a:t>Coalescence (cluster formation): peaks that are close to each other (within a window distance k) are combined so that only the highest peak remains</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spTree>
    <p:extLst>
      <p:ext uri="{BB962C8B-B14F-4D97-AF65-F5344CB8AC3E}">
        <p14:creationId xmlns:p14="http://schemas.microsoft.com/office/powerpoint/2010/main" val="211798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39</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45</a:t>
            </a:fld>
            <a:endParaRPr lang="en-US" noProof="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46</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47</a:t>
            </a:fld>
            <a:endParaRPr lang="en-US" noProof="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48</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Moving-Average</a:t>
            </a:r>
          </a:p>
          <a:p>
            <a:pPr indent="-338400">
              <a:lnSpc>
                <a:spcPct val="95000"/>
              </a:lnSpc>
              <a:spcBef>
                <a:spcPts val="1200"/>
              </a:spcBef>
            </a:pPr>
            <a:r>
              <a:rPr lang="en-US" sz="1700" noProof="0" dirty="0">
                <a:latin typeface="+mn-lt"/>
              </a:rPr>
              <a:t>Wavelet 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2420</TotalTime>
  <Words>3873</Words>
  <Application>Microsoft Office PowerPoint</Application>
  <PresentationFormat>On-screen Show (16:9)</PresentationFormat>
  <Paragraphs>724</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Wingdings</vt:lpstr>
      <vt:lpstr>Office Theme</vt:lpstr>
      <vt:lpstr>Peak Detection in Time Series </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Peak Detection in Time Series </vt:lpstr>
      <vt:lpstr>References for Graphics</vt:lpstr>
      <vt:lpstr>References for Graphics</vt:lpstr>
      <vt:lpstr>Backup</vt:lpstr>
      <vt:lpstr>Dataset</vt:lpstr>
      <vt:lpstr>Dataset</vt:lpstr>
      <vt:lpstr>Intermediate Results</vt:lpstr>
      <vt:lpstr>Explanation of the approaches</vt:lpstr>
      <vt:lpstr>Results – Isolation Tree</vt:lpstr>
      <vt:lpstr>Explanation of the approaches</vt:lpstr>
      <vt:lpstr>Results – Autoencoder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Nathira Wijemanna</cp:lastModifiedBy>
  <cp:revision>293</cp:revision>
  <dcterms:modified xsi:type="dcterms:W3CDTF">2025-08-24T09:10:31Z</dcterms:modified>
</cp:coreProperties>
</file>